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256" r:id="rId2"/>
    <p:sldId id="259" r:id="rId3"/>
    <p:sldId id="293" r:id="rId4"/>
    <p:sldId id="263" r:id="rId5"/>
    <p:sldId id="303" r:id="rId6"/>
    <p:sldId id="264" r:id="rId7"/>
    <p:sldId id="304" r:id="rId8"/>
    <p:sldId id="265" r:id="rId9"/>
    <p:sldId id="266" r:id="rId10"/>
    <p:sldId id="305" r:id="rId11"/>
    <p:sldId id="267" r:id="rId12"/>
    <p:sldId id="258" r:id="rId13"/>
    <p:sldId id="310" r:id="rId14"/>
    <p:sldId id="268" r:id="rId15"/>
    <p:sldId id="269" r:id="rId16"/>
    <p:sldId id="270" r:id="rId17"/>
    <p:sldId id="306" r:id="rId18"/>
    <p:sldId id="271" r:id="rId19"/>
    <p:sldId id="272" r:id="rId20"/>
    <p:sldId id="279" r:id="rId21"/>
    <p:sldId id="273" r:id="rId22"/>
    <p:sldId id="261" r:id="rId23"/>
    <p:sldId id="274" r:id="rId24"/>
    <p:sldId id="280" r:id="rId25"/>
    <p:sldId id="281" r:id="rId26"/>
    <p:sldId id="275" r:id="rId27"/>
    <p:sldId id="282" r:id="rId28"/>
    <p:sldId id="283" r:id="rId29"/>
    <p:sldId id="284" r:id="rId30"/>
    <p:sldId id="285" r:id="rId31"/>
    <p:sldId id="307" r:id="rId32"/>
    <p:sldId id="308" r:id="rId33"/>
    <p:sldId id="309" r:id="rId34"/>
    <p:sldId id="262" r:id="rId35"/>
    <p:sldId id="292" r:id="rId36"/>
    <p:sldId id="291" r:id="rId37"/>
    <p:sldId id="300" r:id="rId38"/>
    <p:sldId id="301" r:id="rId39"/>
    <p:sldId id="302" r:id="rId40"/>
    <p:sldId id="286" r:id="rId41"/>
    <p:sldId id="276" r:id="rId42"/>
    <p:sldId id="287" r:id="rId43"/>
    <p:sldId id="288" r:id="rId44"/>
    <p:sldId id="289" r:id="rId45"/>
    <p:sldId id="290" r:id="rId4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bg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bg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bg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bg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bg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bg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bg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bg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bg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0386"/>
    <a:srgbClr val="FFFF00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>
      <p:cViewPr>
        <p:scale>
          <a:sx n="75" d="100"/>
          <a:sy n="75" d="100"/>
        </p:scale>
        <p:origin x="120" y="3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768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3508F8-957C-475C-A038-8B43817C024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CA9A52-150F-4C90-A3EC-8B556C31305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12E5B9-05ED-47BE-BB11-7BC0A0648DD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4D8C5C-4A5B-4643-8273-58C7B97F5EA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2CC7A8-2B65-4C24-AFCC-BA4B36056FA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CDA42A-45E6-475E-A577-3186B8BDBF2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3E27C9-4E73-40C1-8EB5-C81A9083CB1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0FD6BA-E849-4806-B691-1208DFA82D1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130108-B976-447A-8125-2252F0D7142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6B899A-A5C5-404A-921B-3A8AFE9C916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300153-3A83-4501-99CC-BD87D6E9845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038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Times" pitchFamily="8" charset="0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latin typeface="Times" pitchFamily="8" charset="0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latin typeface="Times" pitchFamily="8" charset="0"/>
              </a:defRPr>
            </a:lvl1pPr>
          </a:lstStyle>
          <a:p>
            <a:fld id="{676C108F-30C0-4F57-929C-EE07A7AAD14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000">
          <a:solidFill>
            <a:srgbClr val="FFFF00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000">
          <a:solidFill>
            <a:srgbClr val="FFFF00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000">
          <a:solidFill>
            <a:srgbClr val="FFFF00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000">
          <a:solidFill>
            <a:srgbClr val="FFFF00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000">
          <a:solidFill>
            <a:srgbClr val="FFFF00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rgbClr val="FFFF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rgbClr val="FFFF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rgbClr val="FFFF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rgbClr val="FFFF00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838200"/>
            <a:ext cx="7772400" cy="1143000"/>
          </a:xfrm>
        </p:spPr>
        <p:txBody>
          <a:bodyPr/>
          <a:lstStyle/>
          <a:p>
            <a:r>
              <a:rPr lang="en-US" sz="4400" i="1">
                <a:solidFill>
                  <a:schemeClr val="bg1"/>
                </a:solidFill>
              </a:rPr>
              <a:t>Chapter 8</a:t>
            </a: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362200"/>
            <a:ext cx="6400800" cy="2590800"/>
          </a:xfrm>
        </p:spPr>
        <p:txBody>
          <a:bodyPr/>
          <a:lstStyle/>
          <a:p>
            <a:r>
              <a:rPr lang="en-US" sz="7200">
                <a:solidFill>
                  <a:srgbClr val="FFFF00"/>
                </a:solidFill>
              </a:rPr>
              <a:t>Political Geography</a:t>
            </a:r>
            <a:endParaRPr lang="en-US" sz="8000">
              <a:solidFill>
                <a:srgbClr val="FFFF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838200"/>
          </a:xfrm>
        </p:spPr>
        <p:txBody>
          <a:bodyPr/>
          <a:lstStyle/>
          <a:p>
            <a:r>
              <a:rPr lang="en-US"/>
              <a:t>Image of British Colonialism</a:t>
            </a:r>
          </a:p>
        </p:txBody>
      </p:sp>
      <p:pic>
        <p:nvPicPr>
          <p:cNvPr id="542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36713" y="1435100"/>
            <a:ext cx="5830887" cy="4432300"/>
          </a:xfrm>
        </p:spPr>
      </p:pic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1319213" y="6140450"/>
            <a:ext cx="64531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An 1840 painting of Queen Victoria receiving an emissary from Africa.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685800"/>
          </a:xfrm>
        </p:spPr>
        <p:txBody>
          <a:bodyPr/>
          <a:lstStyle/>
          <a:p>
            <a:r>
              <a:rPr lang="en-US"/>
              <a:t>Colonial Possessions, 2006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609600" y="6172200"/>
            <a:ext cx="78644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Fig. 8-5:  Most of the remaining colonies are small islands in the Pacific or Caribbean.</a:t>
            </a:r>
          </a:p>
        </p:txBody>
      </p:sp>
      <p:pic>
        <p:nvPicPr>
          <p:cNvPr id="13323" name="Picture 1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69913" y="1397000"/>
            <a:ext cx="8116887" cy="4318000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447800"/>
          </a:xfrm>
        </p:spPr>
        <p:txBody>
          <a:bodyPr/>
          <a:lstStyle/>
          <a:p>
            <a:r>
              <a:rPr lang="en-US"/>
              <a:t>Boundaries &amp; Boundary Problems of States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600200"/>
            <a:ext cx="7772400" cy="5257800"/>
          </a:xfrm>
        </p:spPr>
        <p:txBody>
          <a:bodyPr/>
          <a:lstStyle/>
          <a:p>
            <a:r>
              <a:rPr lang="en-US" sz="2800" dirty="0"/>
              <a:t>Shapes of states</a:t>
            </a:r>
          </a:p>
          <a:p>
            <a:pPr lvl="1"/>
            <a:r>
              <a:rPr lang="en-US" sz="2400" i="1" dirty="0"/>
              <a:t>Five basic shapes</a:t>
            </a:r>
          </a:p>
          <a:p>
            <a:pPr lvl="1"/>
            <a:r>
              <a:rPr lang="en-US" sz="2400" i="1" dirty="0"/>
              <a:t>Landlocked states</a:t>
            </a:r>
          </a:p>
          <a:p>
            <a:r>
              <a:rPr lang="en-US" sz="2800" dirty="0"/>
              <a:t>Types of boundaries</a:t>
            </a:r>
          </a:p>
          <a:p>
            <a:pPr lvl="1"/>
            <a:r>
              <a:rPr lang="en-US" sz="2400" i="1" dirty="0"/>
              <a:t>Physical boundaries</a:t>
            </a:r>
          </a:p>
          <a:p>
            <a:pPr lvl="1"/>
            <a:r>
              <a:rPr lang="en-US" sz="2400" i="1" dirty="0"/>
              <a:t>Cultural </a:t>
            </a:r>
            <a:r>
              <a:rPr lang="en-US" sz="2400" i="1" dirty="0" smtClean="0"/>
              <a:t>boundaries</a:t>
            </a:r>
          </a:p>
          <a:p>
            <a:pPr lvl="1"/>
            <a:r>
              <a:rPr lang="en-US" sz="2400" i="1" dirty="0" smtClean="0"/>
              <a:t>Geometric boundaries</a:t>
            </a:r>
            <a:endParaRPr lang="en-US" sz="2400" i="1" dirty="0"/>
          </a:p>
          <a:p>
            <a:r>
              <a:rPr lang="en-US" sz="2800" dirty="0"/>
              <a:t>Boundaries inside states</a:t>
            </a:r>
          </a:p>
          <a:p>
            <a:pPr lvl="1"/>
            <a:r>
              <a:rPr lang="en-US" sz="2400" i="1" dirty="0"/>
              <a:t>Unitary &amp; federal states</a:t>
            </a:r>
          </a:p>
          <a:p>
            <a:pPr lvl="1"/>
            <a:r>
              <a:rPr lang="en-US" sz="2400" i="1" dirty="0"/>
              <a:t>Trend toward federal government</a:t>
            </a:r>
          </a:p>
          <a:p>
            <a:pPr lvl="1"/>
            <a:r>
              <a:rPr lang="en-US" sz="2400" i="1" dirty="0"/>
              <a:t>Electoral geography</a:t>
            </a:r>
            <a:endParaRPr lang="en-US"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609600"/>
            <a:ext cx="8153400" cy="1143000"/>
          </a:xfrm>
        </p:spPr>
        <p:txBody>
          <a:bodyPr/>
          <a:lstStyle/>
          <a:p>
            <a:r>
              <a:rPr lang="en-US" dirty="0" smtClean="0"/>
              <a:t>Geopolitical Theories</a:t>
            </a:r>
            <a:br>
              <a:rPr lang="en-US" dirty="0" smtClean="0"/>
            </a:br>
            <a:r>
              <a:rPr lang="en-US" dirty="0" err="1" smtClean="0"/>
              <a:t>Ratzel</a:t>
            </a:r>
            <a:r>
              <a:rPr lang="en-US" dirty="0" smtClean="0"/>
              <a:t> vs. Mackinder vs. </a:t>
            </a:r>
            <a:r>
              <a:rPr lang="en-US" dirty="0" err="1" smtClean="0"/>
              <a:t>Spykman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981200"/>
            <a:ext cx="7772400" cy="4495800"/>
          </a:xfrm>
        </p:spPr>
        <p:txBody>
          <a:bodyPr/>
          <a:lstStyle/>
          <a:p>
            <a:r>
              <a:rPr lang="en-US" sz="2400" dirty="0" err="1" smtClean="0"/>
              <a:t>Ratzel’s</a:t>
            </a:r>
            <a:r>
              <a:rPr lang="en-US" sz="2400" dirty="0" smtClean="0"/>
              <a:t> “Organic Theory”</a:t>
            </a:r>
          </a:p>
          <a:p>
            <a:pPr lvl="1"/>
            <a:r>
              <a:rPr lang="en-US" sz="2400" dirty="0" smtClean="0"/>
              <a:t>States that don’t expand their land area will disintegrate like an organism that fails to find food</a:t>
            </a:r>
          </a:p>
          <a:p>
            <a:r>
              <a:rPr lang="en-US" sz="2400" dirty="0" smtClean="0"/>
              <a:t>Mackinder’s “Heartland Theory”</a:t>
            </a:r>
          </a:p>
          <a:p>
            <a:pPr lvl="1"/>
            <a:r>
              <a:rPr lang="en-US" sz="2400" dirty="0" smtClean="0"/>
              <a:t>Eurasia was the world’s heartland and thus the key to world domination.</a:t>
            </a:r>
          </a:p>
          <a:p>
            <a:r>
              <a:rPr lang="en-US" sz="2400" dirty="0" err="1" smtClean="0"/>
              <a:t>Spykman’s</a:t>
            </a:r>
            <a:r>
              <a:rPr lang="en-US" sz="2400" dirty="0" smtClean="0"/>
              <a:t> “</a:t>
            </a:r>
            <a:r>
              <a:rPr lang="en-US" sz="2400" dirty="0" err="1" smtClean="0"/>
              <a:t>Rimland</a:t>
            </a:r>
            <a:r>
              <a:rPr lang="en-US" sz="2400" dirty="0" smtClean="0"/>
              <a:t> Theory”</a:t>
            </a:r>
          </a:p>
          <a:p>
            <a:pPr lvl="1"/>
            <a:r>
              <a:rPr lang="en-US" sz="2400" dirty="0" smtClean="0"/>
              <a:t>The area surrounding the heartland including the world’s oceans was the key to world political power</a:t>
            </a:r>
          </a:p>
          <a:p>
            <a:endParaRPr lang="en-US" sz="2400" dirty="0" smtClean="0"/>
          </a:p>
          <a:p>
            <a:endParaRPr lang="en-US" sz="2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3400"/>
            <a:ext cx="2819400" cy="2133600"/>
          </a:xfrm>
        </p:spPr>
        <p:txBody>
          <a:bodyPr/>
          <a:lstStyle/>
          <a:p>
            <a:r>
              <a:rPr lang="en-US"/>
              <a:t>African States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228600" y="4156075"/>
            <a:ext cx="3352800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912813" indent="-912813"/>
            <a:r>
              <a:rPr lang="en-US"/>
              <a:t>Fig. 8-6:  Southern, central, and eastern Africa include states that are compact, elongated, prorupted, fragmented, and perforated.</a:t>
            </a:r>
          </a:p>
        </p:txBody>
      </p:sp>
      <p:pic>
        <p:nvPicPr>
          <p:cNvPr id="14348" name="Picture 1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752850" y="304800"/>
            <a:ext cx="5010150" cy="6172200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609600"/>
          </a:xfrm>
        </p:spPr>
        <p:txBody>
          <a:bodyPr/>
          <a:lstStyle/>
          <a:p>
            <a:r>
              <a:rPr lang="en-US"/>
              <a:t>India:  The Tin Bigha Corridor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609600" y="6019800"/>
            <a:ext cx="8015288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912813" indent="-912813"/>
            <a:r>
              <a:rPr lang="en-US"/>
              <a:t>Fig. 8-7:  The Tin Bigha corridor fragmented two sections of the country of Bangladesh.  When it was leased to Bangladesh, a section of India was fragmented.</a:t>
            </a:r>
          </a:p>
        </p:txBody>
      </p:sp>
      <p:pic>
        <p:nvPicPr>
          <p:cNvPr id="15372" name="Picture 1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24000" y="1066800"/>
            <a:ext cx="5943600" cy="4756150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28600"/>
            <a:ext cx="8839200" cy="609600"/>
          </a:xfrm>
        </p:spPr>
        <p:txBody>
          <a:bodyPr/>
          <a:lstStyle/>
          <a:p>
            <a:r>
              <a:rPr lang="en-US"/>
              <a:t>Frontiers in the Arabian Peninsula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762000" y="6019800"/>
            <a:ext cx="70643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912813" indent="-912813">
              <a:spcBef>
                <a:spcPct val="50000"/>
              </a:spcBef>
            </a:pPr>
            <a:r>
              <a:rPr lang="en-US"/>
              <a:t>Fig. 8-8:  Several states in the Arabian Peninsula are separated by frontiers rather than precise boundaries.</a:t>
            </a:r>
          </a:p>
        </p:txBody>
      </p:sp>
      <p:pic>
        <p:nvPicPr>
          <p:cNvPr id="16397" name="Picture 1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981200" y="1066800"/>
            <a:ext cx="5054600" cy="4818063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838200"/>
          </a:xfrm>
        </p:spPr>
        <p:txBody>
          <a:bodyPr/>
          <a:lstStyle/>
          <a:p>
            <a:r>
              <a:rPr lang="en-US"/>
              <a:t>Great Wall of China</a:t>
            </a:r>
          </a:p>
        </p:txBody>
      </p:sp>
      <p:pic>
        <p:nvPicPr>
          <p:cNvPr id="552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52600" y="1295400"/>
            <a:ext cx="5715000" cy="4627563"/>
          </a:xfrm>
        </p:spPr>
      </p:pic>
      <p:sp>
        <p:nvSpPr>
          <p:cNvPr id="55300" name="Text Box 4"/>
          <p:cNvSpPr txBox="1">
            <a:spLocks noChangeArrowheads="1"/>
          </p:cNvSpPr>
          <p:nvPr/>
        </p:nvSpPr>
        <p:spPr bwMode="auto">
          <a:xfrm>
            <a:off x="838200" y="6156325"/>
            <a:ext cx="77406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The wall was built in the 3rd century B.C. and extended during the following century.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219200"/>
          </a:xfrm>
        </p:spPr>
        <p:txBody>
          <a:bodyPr/>
          <a:lstStyle/>
          <a:p>
            <a:r>
              <a:rPr lang="en-US"/>
              <a:t>Aozou Strip: a Geometric Boundary 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381000" y="6096000"/>
            <a:ext cx="82454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912813" indent="-912813"/>
            <a:r>
              <a:rPr lang="en-US"/>
              <a:t>Fig. 8-9:  The straight boundary between Libya and Chad was drawn by European powers, and the strip is the subject of controversy between the two countries.</a:t>
            </a:r>
          </a:p>
        </p:txBody>
      </p:sp>
      <p:pic>
        <p:nvPicPr>
          <p:cNvPr id="17419" name="Picture 1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24000" y="1219200"/>
            <a:ext cx="5943600" cy="4610100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609600"/>
          </a:xfrm>
        </p:spPr>
        <p:txBody>
          <a:bodyPr/>
          <a:lstStyle/>
          <a:p>
            <a:r>
              <a:rPr lang="en-US"/>
              <a:t>Division of Cyprus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838200" y="6096000"/>
            <a:ext cx="7378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Fig. 8-10:  Cyprus has been divided into Greek and Turkish portions since 1974.</a:t>
            </a:r>
          </a:p>
        </p:txBody>
      </p:sp>
      <p:pic>
        <p:nvPicPr>
          <p:cNvPr id="18444" name="Picture 1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14400" y="1143000"/>
            <a:ext cx="7239000" cy="4718050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295400"/>
          </a:xfrm>
        </p:spPr>
        <p:txBody>
          <a:bodyPr/>
          <a:lstStyle/>
          <a:p>
            <a:r>
              <a:rPr lang="en-US"/>
              <a:t>Defining States &amp; Development of the State Concept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7772400" cy="4724400"/>
          </a:xfrm>
        </p:spPr>
        <p:txBody>
          <a:bodyPr/>
          <a:lstStyle/>
          <a:p>
            <a:r>
              <a:rPr lang="en-US"/>
              <a:t>Problems of defining states</a:t>
            </a:r>
          </a:p>
          <a:p>
            <a:pPr lvl="1"/>
            <a:r>
              <a:rPr lang="en-US" i="1"/>
              <a:t>Korea:  one state or two?</a:t>
            </a:r>
          </a:p>
          <a:p>
            <a:pPr lvl="1"/>
            <a:r>
              <a:rPr lang="en-US" i="1"/>
              <a:t>China &amp; Taiwan: one state or two?</a:t>
            </a:r>
          </a:p>
          <a:p>
            <a:pPr lvl="1"/>
            <a:r>
              <a:rPr lang="en-US" i="1"/>
              <a:t>Western Sahara</a:t>
            </a:r>
          </a:p>
          <a:p>
            <a:pPr lvl="1"/>
            <a:r>
              <a:rPr lang="en-US" i="1"/>
              <a:t>Varying sizes of states</a:t>
            </a:r>
          </a:p>
          <a:p>
            <a:pPr lvl="1"/>
            <a:endParaRPr lang="en-US" sz="900" i="1"/>
          </a:p>
          <a:p>
            <a:r>
              <a:rPr lang="en-US"/>
              <a:t>Development of the state concept</a:t>
            </a:r>
          </a:p>
          <a:p>
            <a:pPr lvl="1"/>
            <a:r>
              <a:rPr lang="en-US" i="1"/>
              <a:t>Ancient &amp; medieval states</a:t>
            </a:r>
          </a:p>
          <a:p>
            <a:pPr lvl="1"/>
            <a:r>
              <a:rPr lang="en-US" i="1"/>
              <a:t>Colonies</a:t>
            </a:r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914400"/>
          </a:xfrm>
        </p:spPr>
        <p:txBody>
          <a:bodyPr/>
          <a:lstStyle/>
          <a:p>
            <a:r>
              <a:rPr lang="en-US"/>
              <a:t>Nicosia, Cyprus Checkpoint</a:t>
            </a:r>
          </a:p>
        </p:txBody>
      </p:sp>
      <p:pic>
        <p:nvPicPr>
          <p:cNvPr id="266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14400" y="1447800"/>
            <a:ext cx="7315200" cy="4365625"/>
          </a:xfrm>
        </p:spPr>
      </p:pic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803275" y="6140450"/>
            <a:ext cx="75025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Checkpoint between Greek and Turkish portions of Nicosia, the capital of Cyprus.</a:t>
            </a:r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09600"/>
            <a:ext cx="4343400" cy="1676400"/>
          </a:xfrm>
        </p:spPr>
        <p:txBody>
          <a:bodyPr/>
          <a:lstStyle/>
          <a:p>
            <a:r>
              <a:rPr lang="en-US"/>
              <a:t>Gerrymandering</a:t>
            </a:r>
            <a:r>
              <a:rPr lang="en-US" sz="3600"/>
              <a:t> </a:t>
            </a:r>
            <a:r>
              <a:rPr lang="en-US" sz="3600" i="1"/>
              <a:t>Florida &amp; Georgia</a:t>
            </a:r>
            <a:r>
              <a:rPr lang="en-US"/>
              <a:t> </a:t>
            </a: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457200" y="4781550"/>
            <a:ext cx="426720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027113" indent="-1027113"/>
            <a:r>
              <a:rPr lang="en-US"/>
              <a:t>Fig. 8-11:  State legislature boundaries were drawn to maximize the number of legislators for Republicans in Florida and Democrats in Georgia. </a:t>
            </a:r>
          </a:p>
        </p:txBody>
      </p:sp>
      <p:pic>
        <p:nvPicPr>
          <p:cNvPr id="19466" name="Picture 10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216525" y="381000"/>
            <a:ext cx="3394075" cy="6096000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447800"/>
          </a:xfrm>
        </p:spPr>
        <p:txBody>
          <a:bodyPr/>
          <a:lstStyle/>
          <a:p>
            <a:r>
              <a:rPr lang="en-US"/>
              <a:t>Cooperation among States 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7772400" cy="3581400"/>
          </a:xfrm>
        </p:spPr>
        <p:txBody>
          <a:bodyPr/>
          <a:lstStyle/>
          <a:p>
            <a:r>
              <a:rPr lang="en-US" sz="3000"/>
              <a:t>Political and military cooperation</a:t>
            </a:r>
            <a:endParaRPr lang="en-US" sz="2800"/>
          </a:p>
          <a:p>
            <a:pPr lvl="1"/>
            <a:r>
              <a:rPr lang="en-US" sz="2600" i="1"/>
              <a:t>The United Nations</a:t>
            </a:r>
          </a:p>
          <a:p>
            <a:pPr lvl="1"/>
            <a:r>
              <a:rPr lang="en-US" sz="2600" i="1"/>
              <a:t>Regional military alliances</a:t>
            </a:r>
            <a:endParaRPr lang="en-US" sz="2400" i="1"/>
          </a:p>
          <a:p>
            <a:pPr lvl="1"/>
            <a:endParaRPr lang="en-US" sz="1400" i="1"/>
          </a:p>
          <a:p>
            <a:r>
              <a:rPr lang="en-US" sz="3000"/>
              <a:t>Economic cooperation</a:t>
            </a:r>
            <a:endParaRPr lang="en-US" sz="2800"/>
          </a:p>
          <a:p>
            <a:pPr lvl="1"/>
            <a:r>
              <a:rPr lang="en-US" sz="2600" i="1"/>
              <a:t>The European Union</a:t>
            </a:r>
            <a:endParaRPr lang="en-US" sz="2400" i="1"/>
          </a:p>
          <a:p>
            <a:pPr lvl="1"/>
            <a:endParaRPr lang="en-US" sz="24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685800"/>
          </a:xfrm>
        </p:spPr>
        <p:txBody>
          <a:bodyPr/>
          <a:lstStyle/>
          <a:p>
            <a:r>
              <a:rPr lang="en-US"/>
              <a:t>European Alliances, 1960 &amp; 2007</a:t>
            </a: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609600" y="5895975"/>
            <a:ext cx="80327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027113" indent="-1027113"/>
            <a:r>
              <a:rPr lang="en-US"/>
              <a:t>Fig. 8-12:  NATO and the European Union have expanded and accepted new members as the Warsaw Pact and COMECON have disintegrated.</a:t>
            </a:r>
            <a:endParaRPr lang="en-US">
              <a:solidFill>
                <a:schemeClr val="tx1"/>
              </a:solidFill>
            </a:endParaRPr>
          </a:p>
        </p:txBody>
      </p:sp>
      <p:pic>
        <p:nvPicPr>
          <p:cNvPr id="20492" name="Picture 1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38200" y="1143000"/>
            <a:ext cx="7391400" cy="4476750"/>
          </a:xfr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762000"/>
            <a:ext cx="2971800" cy="2514600"/>
          </a:xfrm>
        </p:spPr>
        <p:txBody>
          <a:bodyPr/>
          <a:lstStyle/>
          <a:p>
            <a:r>
              <a:rPr lang="en-US"/>
              <a:t>European Alliances, 1960</a:t>
            </a:r>
          </a:p>
        </p:txBody>
      </p:sp>
      <p:pic>
        <p:nvPicPr>
          <p:cNvPr id="2765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033838" y="533400"/>
            <a:ext cx="4576762" cy="5638800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457200"/>
            <a:ext cx="2971800" cy="2819400"/>
          </a:xfrm>
        </p:spPr>
        <p:txBody>
          <a:bodyPr/>
          <a:lstStyle/>
          <a:p>
            <a:r>
              <a:rPr lang="en-US"/>
              <a:t>European Alliances, 2007</a:t>
            </a:r>
          </a:p>
        </p:txBody>
      </p:sp>
      <p:pic>
        <p:nvPicPr>
          <p:cNvPr id="2867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665538" y="381000"/>
            <a:ext cx="5097462" cy="6019800"/>
          </a:xfr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609600"/>
          </a:xfrm>
        </p:spPr>
        <p:txBody>
          <a:bodyPr/>
          <a:lstStyle/>
          <a:p>
            <a:r>
              <a:rPr lang="en-US"/>
              <a:t>European Boundary Changes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381000" y="6019800"/>
            <a:ext cx="83820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027113" indent="-1027113"/>
            <a:r>
              <a:rPr lang="en-US"/>
              <a:t>Fig. 8-13:  20th century boundary changes in Europe, 1914 to 2007.  Germany’s boundaries changed after each world war and the collapse of the Soviet Union.</a:t>
            </a:r>
            <a:r>
              <a:rPr lang="en-US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21517" name="Picture 1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057400" y="1055688"/>
            <a:ext cx="4953000" cy="4735512"/>
          </a:xfr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838200"/>
          </a:xfrm>
        </p:spPr>
        <p:txBody>
          <a:bodyPr/>
          <a:lstStyle/>
          <a:p>
            <a:r>
              <a:rPr lang="en-US"/>
              <a:t>European Boundaries, 1914</a:t>
            </a:r>
          </a:p>
        </p:txBody>
      </p:sp>
      <p:pic>
        <p:nvPicPr>
          <p:cNvPr id="2970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28800" y="1371600"/>
            <a:ext cx="5334000" cy="5016500"/>
          </a:xfr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762000"/>
          </a:xfrm>
        </p:spPr>
        <p:txBody>
          <a:bodyPr/>
          <a:lstStyle/>
          <a:p>
            <a:r>
              <a:rPr lang="en-US"/>
              <a:t>European Boundaries, 1924</a:t>
            </a:r>
          </a:p>
        </p:txBody>
      </p:sp>
      <p:pic>
        <p:nvPicPr>
          <p:cNvPr id="3072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905000" y="1447800"/>
            <a:ext cx="5257800" cy="4945063"/>
          </a:xfr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838200"/>
          </a:xfrm>
        </p:spPr>
        <p:txBody>
          <a:bodyPr/>
          <a:lstStyle/>
          <a:p>
            <a:r>
              <a:rPr lang="en-US"/>
              <a:t>European Boundaries, 1989</a:t>
            </a:r>
          </a:p>
        </p:txBody>
      </p:sp>
      <p:pic>
        <p:nvPicPr>
          <p:cNvPr id="3174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905000" y="1447800"/>
            <a:ext cx="5257800" cy="4945063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914400"/>
          </a:xfrm>
        </p:spPr>
        <p:txBody>
          <a:bodyPr/>
          <a:lstStyle/>
          <a:p>
            <a:r>
              <a:rPr lang="en-US"/>
              <a:t>North and South Korea</a:t>
            </a:r>
          </a:p>
        </p:txBody>
      </p:sp>
      <p:pic>
        <p:nvPicPr>
          <p:cNvPr id="4096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12975" y="1295400"/>
            <a:ext cx="4349750" cy="4495800"/>
          </a:xfrm>
        </p:spPr>
      </p:pic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1470025" y="5943600"/>
            <a:ext cx="59975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8600" indent="-228600">
              <a:spcBef>
                <a:spcPct val="50000"/>
              </a:spcBef>
            </a:pPr>
            <a:r>
              <a:rPr lang="en-US"/>
              <a:t>Nighttime satellite image shows the contrasting amounts of electric lighting in South Korea compared to North Korea. 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838200"/>
          </a:xfrm>
        </p:spPr>
        <p:txBody>
          <a:bodyPr/>
          <a:lstStyle/>
          <a:p>
            <a:r>
              <a:rPr lang="en-US"/>
              <a:t>European Boundaries, 2007</a:t>
            </a:r>
          </a:p>
        </p:txBody>
      </p:sp>
      <p:pic>
        <p:nvPicPr>
          <p:cNvPr id="3277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981200" y="1524000"/>
            <a:ext cx="5105400" cy="4802188"/>
          </a:xfr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09600"/>
            <a:ext cx="3505200" cy="2438400"/>
          </a:xfrm>
        </p:spPr>
        <p:txBody>
          <a:bodyPr/>
          <a:lstStyle/>
          <a:p>
            <a:r>
              <a:rPr lang="en-US" sz="3600"/>
              <a:t>Aerial Photos &amp; Cuban Missile Crisis</a:t>
            </a:r>
            <a:endParaRPr lang="en-US"/>
          </a:p>
        </p:txBody>
      </p:sp>
      <p:pic>
        <p:nvPicPr>
          <p:cNvPr id="563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64025" y="457200"/>
            <a:ext cx="4422775" cy="5791200"/>
          </a:xfrm>
        </p:spPr>
      </p:pic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288925" y="4860925"/>
            <a:ext cx="38957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8600" indent="-228600"/>
            <a:r>
              <a:rPr lang="en-US"/>
              <a:t>Aerial photos showed the missile buildup in Cuba in 1962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1295400"/>
          </a:xfrm>
        </p:spPr>
        <p:txBody>
          <a:bodyPr/>
          <a:lstStyle/>
          <a:p>
            <a:r>
              <a:rPr lang="en-US"/>
              <a:t>Soviet Ships in Cuban Military Port, </a:t>
            </a:r>
            <a:r>
              <a:rPr lang="en-US" sz="3800"/>
              <a:t>1962</a:t>
            </a:r>
            <a:endParaRPr lang="en-US"/>
          </a:p>
        </p:txBody>
      </p:sp>
      <p:pic>
        <p:nvPicPr>
          <p:cNvPr id="573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95400" y="1981200"/>
            <a:ext cx="6553200" cy="4324350"/>
          </a:xfr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1143000"/>
          </a:xfrm>
        </p:spPr>
        <p:txBody>
          <a:bodyPr/>
          <a:lstStyle/>
          <a:p>
            <a:r>
              <a:rPr lang="en-US"/>
              <a:t>Soviet Missile Transporters</a:t>
            </a:r>
            <a:br>
              <a:rPr lang="en-US"/>
            </a:br>
            <a:r>
              <a:rPr lang="en-US" sz="3600" i="1"/>
              <a:t>Cuba, 1962</a:t>
            </a:r>
            <a:endParaRPr lang="en-US"/>
          </a:p>
        </p:txBody>
      </p:sp>
      <p:pic>
        <p:nvPicPr>
          <p:cNvPr id="583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95400" y="1981200"/>
            <a:ext cx="6629400" cy="4387850"/>
          </a:xfr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990600"/>
          </a:xfrm>
        </p:spPr>
        <p:txBody>
          <a:bodyPr/>
          <a:lstStyle/>
          <a:p>
            <a:r>
              <a:rPr lang="en-US" sz="4400"/>
              <a:t>Terrorism</a:t>
            </a:r>
            <a:r>
              <a:rPr lang="en-US"/>
              <a:t> 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295400"/>
            <a:ext cx="7772400" cy="4953000"/>
          </a:xfrm>
        </p:spPr>
        <p:txBody>
          <a:bodyPr/>
          <a:lstStyle/>
          <a:p>
            <a:r>
              <a:rPr lang="en-US" sz="3000"/>
              <a:t>Terrorism by individuals and organizations</a:t>
            </a:r>
          </a:p>
          <a:p>
            <a:pPr lvl="1"/>
            <a:r>
              <a:rPr lang="en-US" sz="2600"/>
              <a:t>American terrorists</a:t>
            </a:r>
          </a:p>
          <a:p>
            <a:pPr lvl="1"/>
            <a:r>
              <a:rPr lang="en-US" sz="2600"/>
              <a:t>Attacks of September 11, 2001</a:t>
            </a:r>
          </a:p>
          <a:p>
            <a:pPr lvl="1"/>
            <a:r>
              <a:rPr lang="en-US" sz="2600"/>
              <a:t>Al-Qaeda</a:t>
            </a:r>
            <a:endParaRPr lang="en-US" sz="2400"/>
          </a:p>
          <a:p>
            <a:pPr lvl="1"/>
            <a:endParaRPr lang="en-US" sz="1400" i="1"/>
          </a:p>
          <a:p>
            <a:r>
              <a:rPr lang="en-US" sz="3000"/>
              <a:t>State support for terrorism</a:t>
            </a:r>
            <a:endParaRPr lang="en-US" sz="2800"/>
          </a:p>
          <a:p>
            <a:pPr lvl="1"/>
            <a:r>
              <a:rPr lang="en-US" sz="2600" i="1"/>
              <a:t>Afghanistan</a:t>
            </a:r>
          </a:p>
          <a:p>
            <a:pPr lvl="1"/>
            <a:r>
              <a:rPr lang="en-US" sz="2600" i="1"/>
              <a:t>Iraq</a:t>
            </a:r>
          </a:p>
          <a:p>
            <a:pPr lvl="1"/>
            <a:r>
              <a:rPr lang="en-US" sz="2600" i="1"/>
              <a:t>Iran</a:t>
            </a:r>
            <a:endParaRPr lang="en-US" sz="2400" i="1"/>
          </a:p>
          <a:p>
            <a:pPr lvl="1"/>
            <a:endParaRPr lang="en-US" sz="240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r>
              <a:rPr lang="en-US"/>
              <a:t>World Trade Center</a:t>
            </a:r>
            <a:br>
              <a:rPr lang="en-US"/>
            </a:br>
            <a:r>
              <a:rPr lang="en-US" sz="3600" i="1"/>
              <a:t>June, 2000</a:t>
            </a:r>
            <a:endParaRPr lang="en-US"/>
          </a:p>
        </p:txBody>
      </p:sp>
      <p:pic>
        <p:nvPicPr>
          <p:cNvPr id="3994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66800" y="1676400"/>
            <a:ext cx="6858000" cy="4468813"/>
          </a:xfrm>
        </p:spPr>
      </p:pic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1431925" y="6232525"/>
            <a:ext cx="58324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Ikonos satellite image of World Trade Center on June 30, 2000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295400"/>
          </a:xfrm>
        </p:spPr>
        <p:txBody>
          <a:bodyPr/>
          <a:lstStyle/>
          <a:p>
            <a:r>
              <a:rPr lang="en-US"/>
              <a:t>World Trade Center Site </a:t>
            </a:r>
            <a:r>
              <a:rPr lang="en-US" sz="3600" i="1"/>
              <a:t>September 15, 2001</a:t>
            </a:r>
            <a:endParaRPr lang="en-US"/>
          </a:p>
        </p:txBody>
      </p:sp>
      <p:pic>
        <p:nvPicPr>
          <p:cNvPr id="3891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90600" y="1981200"/>
            <a:ext cx="7010400" cy="4581525"/>
          </a:xfr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81000"/>
            <a:ext cx="8001000" cy="914400"/>
          </a:xfrm>
        </p:spPr>
        <p:txBody>
          <a:bodyPr/>
          <a:lstStyle/>
          <a:p>
            <a:r>
              <a:rPr lang="en-US"/>
              <a:t>World Trade Center, </a:t>
            </a:r>
            <a:r>
              <a:rPr lang="en-US" sz="3600"/>
              <a:t>Sept. 11, 2001</a:t>
            </a:r>
            <a:endParaRPr lang="en-US"/>
          </a:p>
        </p:txBody>
      </p:sp>
      <p:pic>
        <p:nvPicPr>
          <p:cNvPr id="4813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19200" y="1587500"/>
            <a:ext cx="6553200" cy="4791075"/>
          </a:xfr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3657600" cy="2590800"/>
          </a:xfrm>
        </p:spPr>
        <p:txBody>
          <a:bodyPr/>
          <a:lstStyle/>
          <a:p>
            <a:r>
              <a:rPr lang="en-US"/>
              <a:t>World Trade Center </a:t>
            </a:r>
            <a:br>
              <a:rPr lang="en-US"/>
            </a:br>
            <a:r>
              <a:rPr lang="en-US" sz="3600"/>
              <a:t>Sept. 11, 2001</a:t>
            </a:r>
          </a:p>
        </p:txBody>
      </p:sp>
      <p:pic>
        <p:nvPicPr>
          <p:cNvPr id="4915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11700" y="457200"/>
            <a:ext cx="3757613" cy="5943600"/>
          </a:xfrm>
        </p:spPr>
      </p:pic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479425" y="5249863"/>
            <a:ext cx="386397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8600" indent="-228600">
              <a:spcBef>
                <a:spcPct val="50000"/>
              </a:spcBef>
            </a:pPr>
            <a:r>
              <a:rPr lang="en-US"/>
              <a:t>United Flight 175 approaches Tower 2.  Tower 1 has already been hit by American Flight 11.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3429000" cy="2971800"/>
          </a:xfrm>
        </p:spPr>
        <p:txBody>
          <a:bodyPr/>
          <a:lstStyle/>
          <a:p>
            <a:r>
              <a:rPr lang="en-US"/>
              <a:t>World Trade Center </a:t>
            </a:r>
            <a:br>
              <a:rPr lang="en-US"/>
            </a:br>
            <a:r>
              <a:rPr lang="en-US" sz="3600"/>
              <a:t>Sept. 11, 2001</a:t>
            </a:r>
          </a:p>
        </p:txBody>
      </p:sp>
      <p:pic>
        <p:nvPicPr>
          <p:cNvPr id="5018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02150" y="457200"/>
            <a:ext cx="4184650" cy="5943600"/>
          </a:xfrm>
        </p:spPr>
      </p:pic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441325" y="5165725"/>
            <a:ext cx="37750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United Flight 175 crashes into Tower 2.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534400" cy="685800"/>
          </a:xfrm>
        </p:spPr>
        <p:txBody>
          <a:bodyPr/>
          <a:lstStyle/>
          <a:p>
            <a:r>
              <a:rPr lang="en-US"/>
              <a:t>United Nations Members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1295400" y="5867400"/>
            <a:ext cx="68373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Fig. 8-1:  The UN has increased from 51 members in 1945 to 192 in 2007.</a:t>
            </a:r>
          </a:p>
        </p:txBody>
      </p:sp>
      <p:pic>
        <p:nvPicPr>
          <p:cNvPr id="9227" name="Picture 1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3400" y="1477963"/>
            <a:ext cx="8077200" cy="3627437"/>
          </a:xfr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295400"/>
          </a:xfrm>
        </p:spPr>
        <p:txBody>
          <a:bodyPr/>
          <a:lstStyle/>
          <a:p>
            <a:r>
              <a:rPr lang="en-US"/>
              <a:t>World Trade Center </a:t>
            </a:r>
            <a:br>
              <a:rPr lang="en-US"/>
            </a:br>
            <a:r>
              <a:rPr lang="en-US"/>
              <a:t> </a:t>
            </a:r>
            <a:r>
              <a:rPr lang="en-US" sz="3600" i="1"/>
              <a:t>Topographic Map: Sept. 19, 2001</a:t>
            </a:r>
            <a:r>
              <a:rPr lang="en-US"/>
              <a:t> </a:t>
            </a:r>
          </a:p>
        </p:txBody>
      </p:sp>
      <p:pic>
        <p:nvPicPr>
          <p:cNvPr id="3379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24000" y="1608138"/>
            <a:ext cx="6172200" cy="4411662"/>
          </a:xfrm>
        </p:spPr>
      </p:pic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304800" y="6172200"/>
            <a:ext cx="85518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Fig. 8-14:  Elevations above sea level are depicted in green; those below sea level are in red.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228600"/>
            <a:ext cx="7772400" cy="685800"/>
          </a:xfrm>
        </p:spPr>
        <p:txBody>
          <a:bodyPr/>
          <a:lstStyle/>
          <a:p>
            <a:r>
              <a:rPr lang="en-US" sz="3600"/>
              <a:t>Ethnic Groups in Southwest Asia</a:t>
            </a:r>
            <a:endParaRPr lang="en-US"/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685800" y="5791200"/>
            <a:ext cx="794702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027113" indent="-1027113"/>
            <a:r>
              <a:rPr lang="en-US"/>
              <a:t>Fig. 8-15:  Ethnic boundaries do not match country boundaries, especially in Iraq, Iran, Afghanistan, and Pakistan.  The mismatch has affected many of the conflicts in the area.</a:t>
            </a:r>
          </a:p>
        </p:txBody>
      </p:sp>
      <p:pic>
        <p:nvPicPr>
          <p:cNvPr id="22537" name="Picture 9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14400" y="1143000"/>
            <a:ext cx="7391400" cy="4486275"/>
          </a:xfr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762000"/>
          </a:xfrm>
        </p:spPr>
        <p:txBody>
          <a:bodyPr/>
          <a:lstStyle/>
          <a:p>
            <a:r>
              <a:rPr lang="en-US"/>
              <a:t>Satellite Image of Iraq</a:t>
            </a:r>
          </a:p>
        </p:txBody>
      </p:sp>
      <p:pic>
        <p:nvPicPr>
          <p:cNvPr id="3482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62113" y="1447800"/>
            <a:ext cx="5729287" cy="4395788"/>
          </a:xfrm>
        </p:spPr>
      </p:pic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685800" y="6140450"/>
            <a:ext cx="75215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Fig. 8-1.1:  This satellite image purported to show munitions bunkers in Taji, Iraq.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838200"/>
          </a:xfrm>
        </p:spPr>
        <p:txBody>
          <a:bodyPr/>
          <a:lstStyle/>
          <a:p>
            <a:r>
              <a:rPr lang="en-US"/>
              <a:t>Satellite Image Close-ups</a:t>
            </a:r>
          </a:p>
        </p:txBody>
      </p:sp>
      <p:pic>
        <p:nvPicPr>
          <p:cNvPr id="3584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24000" y="1295400"/>
            <a:ext cx="6034088" cy="4630738"/>
          </a:xfrm>
        </p:spPr>
      </p:pic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1600200" y="6172200"/>
            <a:ext cx="58880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Fig. 8-1.2:  Close-ups of alleged munitions bunkers in Taji, Iraq.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838200"/>
          </a:xfrm>
        </p:spPr>
        <p:txBody>
          <a:bodyPr/>
          <a:lstStyle/>
          <a:p>
            <a:r>
              <a:rPr lang="en-US"/>
              <a:t>Ethnic Groups in Baghdad</a:t>
            </a:r>
          </a:p>
        </p:txBody>
      </p:sp>
      <p:pic>
        <p:nvPicPr>
          <p:cNvPr id="3686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981200" y="1066800"/>
            <a:ext cx="5121275" cy="4575175"/>
          </a:xfrm>
        </p:spPr>
      </p:pic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1066800" y="5791200"/>
            <a:ext cx="738505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028700" indent="-1028700"/>
            <a:r>
              <a:rPr lang="en-US"/>
              <a:t>Fig. 8-2.1:  Many formerly mixed neighborhoods in Baghdad have been ethnically cleansed through sectarian violence among Sunnis, Shiites, or others. 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609600"/>
            <a:ext cx="3276600" cy="1524000"/>
          </a:xfrm>
        </p:spPr>
        <p:txBody>
          <a:bodyPr/>
          <a:lstStyle/>
          <a:p>
            <a:r>
              <a:rPr lang="en-US"/>
              <a:t>Tribes of Iraq</a:t>
            </a:r>
          </a:p>
        </p:txBody>
      </p:sp>
      <p:pic>
        <p:nvPicPr>
          <p:cNvPr id="3789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48213" y="381000"/>
            <a:ext cx="3678237" cy="6096000"/>
          </a:xfrm>
        </p:spPr>
      </p:pic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304800" y="5173663"/>
            <a:ext cx="37338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028700" indent="-1028700">
              <a:spcBef>
                <a:spcPct val="50000"/>
              </a:spcBef>
            </a:pPr>
            <a:r>
              <a:rPr lang="en-US"/>
              <a:t>Fig. 8-2.2:  Iraq includes about 150 distinct traditional tribes.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609600"/>
            <a:ext cx="2667000" cy="2514600"/>
          </a:xfrm>
        </p:spPr>
        <p:txBody>
          <a:bodyPr/>
          <a:lstStyle/>
          <a:p>
            <a:r>
              <a:rPr lang="en-US"/>
              <a:t>Sovereign States</a:t>
            </a:r>
          </a:p>
        </p:txBody>
      </p:sp>
      <p:pic>
        <p:nvPicPr>
          <p:cNvPr id="522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81400" y="304800"/>
            <a:ext cx="5072063" cy="6248400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609600"/>
            <a:ext cx="3733800" cy="2362200"/>
          </a:xfrm>
        </p:spPr>
        <p:txBody>
          <a:bodyPr/>
          <a:lstStyle/>
          <a:p>
            <a:r>
              <a:rPr lang="en-US"/>
              <a:t>Antarctica </a:t>
            </a:r>
            <a:r>
              <a:rPr lang="en-US" sz="3800" i="1"/>
              <a:t>National Claims</a:t>
            </a:r>
            <a:endParaRPr lang="en-US"/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152400" y="4953000"/>
            <a:ext cx="396240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912813" indent="-912813"/>
            <a:r>
              <a:rPr lang="en-US"/>
              <a:t>Fig. 8-2:  Antarctica is the only large land mass that is not part of a state, but several countries claim portions of it.</a:t>
            </a:r>
          </a:p>
        </p:txBody>
      </p:sp>
      <p:pic>
        <p:nvPicPr>
          <p:cNvPr id="10251" name="Picture 1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67200" y="457200"/>
            <a:ext cx="4473575" cy="594360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838200"/>
          </a:xfrm>
        </p:spPr>
        <p:txBody>
          <a:bodyPr/>
          <a:lstStyle/>
          <a:p>
            <a:r>
              <a:rPr lang="en-US"/>
              <a:t>Tonga</a:t>
            </a:r>
          </a:p>
        </p:txBody>
      </p:sp>
      <p:pic>
        <p:nvPicPr>
          <p:cNvPr id="532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95400" y="1370013"/>
            <a:ext cx="6629400" cy="4321175"/>
          </a:xfrm>
        </p:spPr>
      </p:pic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1447800" y="6019800"/>
            <a:ext cx="64087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Tonga is a microstate, including 102,000 inhabitants and 169 islands.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609600"/>
          </a:xfrm>
        </p:spPr>
        <p:txBody>
          <a:bodyPr/>
          <a:lstStyle/>
          <a:p>
            <a:r>
              <a:rPr lang="en-US"/>
              <a:t>The Fertile Crescent</a:t>
            </a: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4572000" y="5781675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533400" y="5972175"/>
            <a:ext cx="80010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912813" indent="-912813"/>
            <a:r>
              <a:rPr lang="en-US"/>
              <a:t>Fig. 8-3:  The Fertile Crescent was the site of early city-states and a succession of ancient empires.</a:t>
            </a:r>
          </a:p>
        </p:txBody>
      </p:sp>
      <p:pic>
        <p:nvPicPr>
          <p:cNvPr id="11276" name="Picture 1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371600" y="990600"/>
            <a:ext cx="6248400" cy="478155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685800"/>
          </a:xfrm>
        </p:spPr>
        <p:txBody>
          <a:bodyPr/>
          <a:lstStyle/>
          <a:p>
            <a:r>
              <a:rPr lang="en-US"/>
              <a:t>Colonial Possessions, 1914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533400" y="6048375"/>
            <a:ext cx="80295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912813" indent="-912813"/>
            <a:r>
              <a:rPr lang="en-US"/>
              <a:t>Fig. 8-4:  By the outbreak of World War I, European states held colonies throughout the world, especially throughout Africa and in much of Asia.</a:t>
            </a:r>
          </a:p>
        </p:txBody>
      </p:sp>
      <p:pic>
        <p:nvPicPr>
          <p:cNvPr id="12299" name="Picture 1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90600" y="1047750"/>
            <a:ext cx="7086600" cy="4819650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Blank Presentation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1070</TotalTime>
  <Words>904</Words>
  <Application>Microsoft Office PowerPoint</Application>
  <PresentationFormat>On-screen Show (4:3)</PresentationFormat>
  <Paragraphs>115</Paragraphs>
  <Slides>45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6" baseType="lpstr">
      <vt:lpstr>Blank Presentation</vt:lpstr>
      <vt:lpstr>Chapter 8</vt:lpstr>
      <vt:lpstr>Defining States &amp; Development of the State Concept</vt:lpstr>
      <vt:lpstr>North and South Korea</vt:lpstr>
      <vt:lpstr>United Nations Members</vt:lpstr>
      <vt:lpstr>Sovereign States</vt:lpstr>
      <vt:lpstr>Antarctica National Claims</vt:lpstr>
      <vt:lpstr>Tonga</vt:lpstr>
      <vt:lpstr>The Fertile Crescent</vt:lpstr>
      <vt:lpstr>Colonial Possessions, 1914</vt:lpstr>
      <vt:lpstr>Image of British Colonialism</vt:lpstr>
      <vt:lpstr>Colonial Possessions, 2006</vt:lpstr>
      <vt:lpstr>Boundaries &amp; Boundary Problems of States </vt:lpstr>
      <vt:lpstr>Geopolitical Theories Ratzel vs. Mackinder vs. Spykman</vt:lpstr>
      <vt:lpstr>African States</vt:lpstr>
      <vt:lpstr>India:  The Tin Bigha Corridor</vt:lpstr>
      <vt:lpstr>Frontiers in the Arabian Peninsula</vt:lpstr>
      <vt:lpstr>Great Wall of China</vt:lpstr>
      <vt:lpstr>Aozou Strip: a Geometric Boundary </vt:lpstr>
      <vt:lpstr>Division of Cyprus</vt:lpstr>
      <vt:lpstr>Nicosia, Cyprus Checkpoint</vt:lpstr>
      <vt:lpstr>Gerrymandering Florida &amp; Georgia </vt:lpstr>
      <vt:lpstr>Cooperation among States </vt:lpstr>
      <vt:lpstr>European Alliances, 1960 &amp; 2007</vt:lpstr>
      <vt:lpstr>European Alliances, 1960</vt:lpstr>
      <vt:lpstr>European Alliances, 2007</vt:lpstr>
      <vt:lpstr>European Boundary Changes</vt:lpstr>
      <vt:lpstr>European Boundaries, 1914</vt:lpstr>
      <vt:lpstr>European Boundaries, 1924</vt:lpstr>
      <vt:lpstr>European Boundaries, 1989</vt:lpstr>
      <vt:lpstr>European Boundaries, 2007</vt:lpstr>
      <vt:lpstr>Aerial Photos &amp; Cuban Missile Crisis</vt:lpstr>
      <vt:lpstr>Soviet Ships in Cuban Military Port, 1962</vt:lpstr>
      <vt:lpstr>Soviet Missile Transporters Cuba, 1962</vt:lpstr>
      <vt:lpstr>Terrorism </vt:lpstr>
      <vt:lpstr>World Trade Center June, 2000</vt:lpstr>
      <vt:lpstr>World Trade Center Site September 15, 2001</vt:lpstr>
      <vt:lpstr>World Trade Center, Sept. 11, 2001</vt:lpstr>
      <vt:lpstr>World Trade Center  Sept. 11, 2001</vt:lpstr>
      <vt:lpstr>World Trade Center  Sept. 11, 2001</vt:lpstr>
      <vt:lpstr>World Trade Center   Topographic Map: Sept. 19, 2001 </vt:lpstr>
      <vt:lpstr>Ethnic Groups in Southwest Asia</vt:lpstr>
      <vt:lpstr>Satellite Image of Iraq</vt:lpstr>
      <vt:lpstr>Satellite Image Close-ups</vt:lpstr>
      <vt:lpstr>Ethnic Groups in Baghdad</vt:lpstr>
      <vt:lpstr>Tribes of Iraq</vt:lpstr>
    </vt:vector>
  </TitlesOfParts>
  <Company>_x0008_ᖤ]狴뿿_뿿_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8</dc:title>
  <dc:creator>Abe Goldman</dc:creator>
  <cp:lastModifiedBy>callen</cp:lastModifiedBy>
  <cp:revision>118</cp:revision>
  <dcterms:created xsi:type="dcterms:W3CDTF">2004-04-04T05:11:27Z</dcterms:created>
  <dcterms:modified xsi:type="dcterms:W3CDTF">2013-03-21T14:20:33Z</dcterms:modified>
</cp:coreProperties>
</file>